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68" r:id="rId3"/>
    <p:sldId id="261" r:id="rId4"/>
    <p:sldId id="290" r:id="rId5"/>
    <p:sldId id="258" r:id="rId6"/>
    <p:sldId id="272" r:id="rId7"/>
    <p:sldId id="273" r:id="rId8"/>
    <p:sldId id="257" r:id="rId9"/>
    <p:sldId id="274" r:id="rId10"/>
    <p:sldId id="275" r:id="rId11"/>
    <p:sldId id="276" r:id="rId12"/>
    <p:sldId id="277" r:id="rId13"/>
    <p:sldId id="278" r:id="rId14"/>
    <p:sldId id="259" r:id="rId15"/>
    <p:sldId id="267" r:id="rId16"/>
    <p:sldId id="266" r:id="rId17"/>
    <p:sldId id="260" r:id="rId18"/>
    <p:sldId id="279" r:id="rId19"/>
    <p:sldId id="280" r:id="rId20"/>
    <p:sldId id="281" r:id="rId21"/>
    <p:sldId id="262" r:id="rId22"/>
    <p:sldId id="282" r:id="rId23"/>
    <p:sldId id="283" r:id="rId24"/>
    <p:sldId id="265" r:id="rId25"/>
    <p:sldId id="284" r:id="rId26"/>
    <p:sldId id="263" r:id="rId27"/>
    <p:sldId id="285" r:id="rId28"/>
    <p:sldId id="286" r:id="rId29"/>
    <p:sldId id="264" r:id="rId30"/>
    <p:sldId id="269" r:id="rId31"/>
    <p:sldId id="287" r:id="rId32"/>
    <p:sldId id="270" r:id="rId33"/>
    <p:sldId id="288" r:id="rId34"/>
    <p:sldId id="289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32B734-E187-4109-BA57-AFEFF26A7CD7}" type="datetimeFigureOut">
              <a:rPr lang="en-US" smtClean="0"/>
              <a:t>1/27/2012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8F78C2-99E3-4AD3-B464-01BF3EEB8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695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Nine Red Rocket Crape Myrtles – replaced</a:t>
            </a:r>
            <a:r>
              <a:rPr lang="en-US" baseline="0" dirty="0" smtClean="0"/>
              <a:t> Honey </a:t>
            </a:r>
            <a:r>
              <a:rPr lang="en-US" baseline="0" dirty="0" err="1" smtClean="0"/>
              <a:t>Lucust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8F78C2-99E3-4AD3-B464-01BF3EEB8B5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125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Beautiful spot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8F78C2-99E3-4AD3-B464-01BF3EEB8B5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87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Pavers added</a:t>
            </a:r>
            <a:r>
              <a:rPr lang="en-US" baseline="0" dirty="0" smtClean="0"/>
              <a:t> to keep road and landscape area separate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8F78C2-99E3-4AD3-B464-01BF3EEB8B5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537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Three Islands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8F78C2-99E3-4AD3-B464-01BF3EEB8B5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90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Rousing</a:t>
            </a:r>
            <a:r>
              <a:rPr lang="en-US" baseline="0" dirty="0" smtClean="0"/>
              <a:t> success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8F78C2-99E3-4AD3-B464-01BF3EEB8B5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4306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Comments</a:t>
            </a:r>
            <a:r>
              <a:rPr lang="en-US" baseline="0" dirty="0" smtClean="0"/>
              <a:t> have been positive on changes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8F78C2-99E3-4AD3-B464-01BF3EEB8B5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503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New plantings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8F78C2-99E3-4AD3-B464-01BF3EEB8B5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4745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Brandermill</a:t>
            </a:r>
            <a:r>
              <a:rPr lang="en-US" dirty="0" smtClean="0"/>
              <a:t> Green – boat wash station hose bib with hose reel,</a:t>
            </a:r>
            <a:r>
              <a:rPr lang="en-US" baseline="0" dirty="0" smtClean="0"/>
              <a:t> in boating season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8F78C2-99E3-4AD3-B464-01BF3EEB8B5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2680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Post and rope, bridge</a:t>
            </a:r>
            <a:r>
              <a:rPr lang="en-US" baseline="0" dirty="0" smtClean="0"/>
              <a:t> repair, asphalt </a:t>
            </a:r>
            <a:r>
              <a:rPr lang="en-US" baseline="0" dirty="0" err="1" smtClean="0"/>
              <a:t>smmoting</a:t>
            </a:r>
            <a:r>
              <a:rPr lang="en-US" baseline="0" dirty="0" smtClean="0"/>
              <a:t> adjacent areas to bridge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8F78C2-99E3-4AD3-B464-01BF3EEB8B5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9560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Entrance area near </a:t>
            </a:r>
            <a:r>
              <a:rPr lang="en-US" dirty="0" err="1" smtClean="0"/>
              <a:t>Shallowford</a:t>
            </a:r>
            <a:r>
              <a:rPr lang="en-US" dirty="0" smtClean="0"/>
              <a:t> Landing path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8F78C2-99E3-4AD3-B464-01BF3EEB8B5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785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EFEE9-9E26-43EE-91AD-14E210C72591}" type="datetimeFigureOut">
              <a:rPr lang="en-US" smtClean="0"/>
              <a:t>1/24/2012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DC042-2F73-4E1B-8C65-6986FB30F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865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EFEE9-9E26-43EE-91AD-14E210C72591}" type="datetimeFigureOut">
              <a:rPr lang="en-US" smtClean="0"/>
              <a:t>1/24/2012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DC042-2F73-4E1B-8C65-6986FB30F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922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EFEE9-9E26-43EE-91AD-14E210C72591}" type="datetimeFigureOut">
              <a:rPr lang="en-US" smtClean="0"/>
              <a:t>1/24/2012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DC042-2F73-4E1B-8C65-6986FB30F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731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EFEE9-9E26-43EE-91AD-14E210C72591}" type="datetimeFigureOut">
              <a:rPr lang="en-US" smtClean="0"/>
              <a:t>1/24/2012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DC042-2F73-4E1B-8C65-6986FB30F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2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EFEE9-9E26-43EE-91AD-14E210C72591}" type="datetimeFigureOut">
              <a:rPr lang="en-US" smtClean="0"/>
              <a:t>1/24/2012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DC042-2F73-4E1B-8C65-6986FB30F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017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EFEE9-9E26-43EE-91AD-14E210C72591}" type="datetimeFigureOut">
              <a:rPr lang="en-US" smtClean="0"/>
              <a:t>1/24/2012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DC042-2F73-4E1B-8C65-6986FB30F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076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EFEE9-9E26-43EE-91AD-14E210C72591}" type="datetimeFigureOut">
              <a:rPr lang="en-US" smtClean="0"/>
              <a:t>1/24/2012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DC042-2F73-4E1B-8C65-6986FB30F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14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EFEE9-9E26-43EE-91AD-14E210C72591}" type="datetimeFigureOut">
              <a:rPr lang="en-US" smtClean="0"/>
              <a:t>1/24/2012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DC042-2F73-4E1B-8C65-6986FB30F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201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EFEE9-9E26-43EE-91AD-14E210C72591}" type="datetimeFigureOut">
              <a:rPr lang="en-US" smtClean="0"/>
              <a:t>1/24/2012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DC042-2F73-4E1B-8C65-6986FB30F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151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EFEE9-9E26-43EE-91AD-14E210C72591}" type="datetimeFigureOut">
              <a:rPr lang="en-US" smtClean="0"/>
              <a:t>1/24/2012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DC042-2F73-4E1B-8C65-6986FB30F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963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EFEE9-9E26-43EE-91AD-14E210C72591}" type="datetimeFigureOut">
              <a:rPr lang="en-US" smtClean="0"/>
              <a:t>1/24/2012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DC042-2F73-4E1B-8C65-6986FB30F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946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EFEE9-9E26-43EE-91AD-14E210C72591}" type="datetimeFigureOut">
              <a:rPr lang="en-US" smtClean="0"/>
              <a:t>1/24/2012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DC042-2F73-4E1B-8C65-6986FB30F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66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685800"/>
            <a:ext cx="7772400" cy="3505200"/>
          </a:xfrm>
        </p:spPr>
        <p:txBody>
          <a:bodyPr>
            <a:noAutofit/>
          </a:bodyPr>
          <a:lstStyle/>
          <a:p>
            <a:r>
              <a:rPr lang="en-US" dirty="0" err="1" smtClean="0"/>
              <a:t>Brandermill</a:t>
            </a:r>
            <a:r>
              <a:rPr lang="en-US" dirty="0" smtClean="0"/>
              <a:t> Community Association</a:t>
            </a:r>
            <a:br>
              <a:rPr lang="en-US" dirty="0" smtClean="0"/>
            </a:br>
            <a:r>
              <a:rPr lang="en-US" dirty="0" smtClean="0"/>
              <a:t>Master Plan Committee and BCA 2011 Activity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5658489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Old Hundred Road </a:t>
            </a:r>
            <a:r>
              <a:rPr lang="en-US" dirty="0"/>
              <a:t>m</a:t>
            </a:r>
            <a:r>
              <a:rPr lang="en-US" dirty="0" smtClean="0"/>
              <a:t>edian strip</a:t>
            </a:r>
            <a:endParaRPr lang="en-US" dirty="0"/>
          </a:p>
        </p:txBody>
      </p:sp>
      <p:pic>
        <p:nvPicPr>
          <p:cNvPr id="7170" name="Picture 2" descr="C:\Users\Al Raimo.Al-THINK\Pictures\MPOC 2011\landscape median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71302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Old Hundred at </a:t>
            </a:r>
            <a:r>
              <a:rPr lang="en-US" dirty="0" err="1" smtClean="0"/>
              <a:t>Millridge</a:t>
            </a:r>
            <a:r>
              <a:rPr lang="en-US" dirty="0" smtClean="0"/>
              <a:t> Parkway</a:t>
            </a:r>
            <a:endParaRPr lang="en-US" dirty="0"/>
          </a:p>
        </p:txBody>
      </p:sp>
      <p:pic>
        <p:nvPicPr>
          <p:cNvPr id="8194" name="Picture 2" descr="C:\Users\Al Raimo.Al-THINK\Pictures\MPOC 2011\old hund rd landscape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38220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Millridge</a:t>
            </a:r>
            <a:r>
              <a:rPr lang="en-US" dirty="0" smtClean="0"/>
              <a:t> Parkway entrance</a:t>
            </a:r>
            <a:endParaRPr lang="en-US" dirty="0"/>
          </a:p>
        </p:txBody>
      </p:sp>
      <p:pic>
        <p:nvPicPr>
          <p:cNvPr id="9218" name="Picture 2" descr="C:\Users\Al Raimo.Al-THINK\Pictures\MPOC 2011\millridge landscape (2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48305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r>
              <a:rPr lang="en-US" dirty="0" err="1" smtClean="0"/>
              <a:t>Brandermill</a:t>
            </a:r>
            <a:r>
              <a:rPr lang="en-US" dirty="0" smtClean="0"/>
              <a:t> Parkway North Entrance</a:t>
            </a:r>
            <a:endParaRPr lang="en-US" dirty="0"/>
          </a:p>
        </p:txBody>
      </p:sp>
      <p:pic>
        <p:nvPicPr>
          <p:cNvPr id="10242" name="Picture 2" descr="C:\Users\Al Raimo.Al-THINK\Pictures\MPOC 2011\North ent landscape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85371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Community Clean Up Day</a:t>
            </a:r>
            <a:br>
              <a:rPr lang="en-US" dirty="0" smtClean="0"/>
            </a:br>
            <a:r>
              <a:rPr lang="en-US" dirty="0" smtClean="0"/>
              <a:t>Activities Committee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Over 35 neighborhoods </a:t>
            </a:r>
            <a:r>
              <a:rPr lang="en-US" dirty="0"/>
              <a:t>p</a:t>
            </a:r>
            <a:r>
              <a:rPr lang="en-US" dirty="0" smtClean="0"/>
              <a:t>articipated</a:t>
            </a:r>
          </a:p>
          <a:p>
            <a:r>
              <a:rPr lang="en-US" dirty="0" smtClean="0"/>
              <a:t>73 BAGSTERS used for open </a:t>
            </a:r>
            <a:r>
              <a:rPr lang="en-US" dirty="0"/>
              <a:t>s</a:t>
            </a:r>
            <a:r>
              <a:rPr lang="en-US" dirty="0" smtClean="0"/>
              <a:t>pace </a:t>
            </a:r>
            <a:r>
              <a:rPr lang="en-US" dirty="0"/>
              <a:t>c</a:t>
            </a:r>
            <a:r>
              <a:rPr lang="en-US" dirty="0" smtClean="0"/>
              <a:t>lean </a:t>
            </a:r>
            <a:r>
              <a:rPr lang="en-US" dirty="0"/>
              <a:t>u</a:t>
            </a:r>
            <a:r>
              <a:rPr lang="en-US" dirty="0" smtClean="0"/>
              <a:t>p</a:t>
            </a:r>
          </a:p>
          <a:p>
            <a:r>
              <a:rPr lang="en-US" dirty="0" smtClean="0"/>
              <a:t>BCA partnered with Waste Management in providing the BAGSTER and coordinating the pick ups.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9445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Community Clean Up Day</a:t>
            </a:r>
            <a:br>
              <a:rPr lang="en-US" dirty="0" smtClean="0"/>
            </a:br>
            <a:r>
              <a:rPr lang="en-US" dirty="0" smtClean="0"/>
              <a:t>BAGSTER Pick Up</a:t>
            </a:r>
            <a:endParaRPr lang="en-US" dirty="0"/>
          </a:p>
        </p:txBody>
      </p:sp>
      <p:pic>
        <p:nvPicPr>
          <p:cNvPr id="2050" name="Picture 2" descr="C:\Users\Al Raimo.Al-THINK\Pictures\MPOC 2011\02. JohndrowGatlin.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223" y="1600200"/>
            <a:ext cx="605955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82375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0010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Community Clean Up Day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Waste Management Services</a:t>
            </a:r>
            <a:endParaRPr lang="en-US" dirty="0"/>
          </a:p>
        </p:txBody>
      </p:sp>
      <p:pic>
        <p:nvPicPr>
          <p:cNvPr id="1026" name="Picture 2" descr="C:\Users\Al Raimo.Al-THINK\Pictures\MPOC 2011\01.Bagsterlift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589038" y="1266014"/>
            <a:ext cx="5813525" cy="609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11301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Landing</a:t>
            </a:r>
            <a:br>
              <a:rPr lang="en-US" dirty="0" smtClean="0"/>
            </a:br>
            <a:r>
              <a:rPr lang="en-US" dirty="0" smtClean="0"/>
              <a:t>Natural Resources - lead committee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v"/>
            </a:pPr>
            <a:r>
              <a:rPr lang="en-US" dirty="0" smtClean="0"/>
              <a:t> Other committee participants in the project included: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 smtClean="0"/>
              <a:t>Community Character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 smtClean="0"/>
              <a:t>Crime Prevention</a:t>
            </a:r>
          </a:p>
          <a:p>
            <a:pPr marL="514350" indent="-457200">
              <a:buFont typeface="Wingdings" pitchFamily="2" charset="2"/>
              <a:buChar char="v"/>
            </a:pPr>
            <a:r>
              <a:rPr lang="en-US" dirty="0" smtClean="0"/>
              <a:t>Project components</a:t>
            </a:r>
          </a:p>
          <a:p>
            <a:pPr marL="914400" lvl="1" indent="-457200">
              <a:buFont typeface="Wingdings" pitchFamily="2" charset="2"/>
              <a:buChar char="q"/>
            </a:pPr>
            <a:r>
              <a:rPr lang="en-US" dirty="0" smtClean="0"/>
              <a:t>New downcast </a:t>
            </a:r>
            <a:r>
              <a:rPr lang="en-US" dirty="0"/>
              <a:t>l</a:t>
            </a:r>
            <a:r>
              <a:rPr lang="en-US" dirty="0" smtClean="0"/>
              <a:t>ight </a:t>
            </a:r>
            <a:r>
              <a:rPr lang="en-US" dirty="0"/>
              <a:t>g</a:t>
            </a:r>
            <a:r>
              <a:rPr lang="en-US" dirty="0" smtClean="0"/>
              <a:t>lobes</a:t>
            </a:r>
          </a:p>
          <a:p>
            <a:pPr marL="914400" lvl="1" indent="-457200">
              <a:buFont typeface="Wingdings" pitchFamily="2" charset="2"/>
              <a:buChar char="q"/>
            </a:pPr>
            <a:r>
              <a:rPr lang="en-US" dirty="0" smtClean="0"/>
              <a:t>Driveway edging stone work </a:t>
            </a:r>
          </a:p>
          <a:p>
            <a:pPr marL="914400" lvl="1" indent="-457200">
              <a:buFont typeface="Wingdings" pitchFamily="2" charset="2"/>
              <a:buChar char="q"/>
            </a:pPr>
            <a:r>
              <a:rPr lang="en-US" dirty="0" smtClean="0"/>
              <a:t>Driveway </a:t>
            </a:r>
            <a:r>
              <a:rPr lang="en-US" dirty="0"/>
              <a:t>r</a:t>
            </a:r>
            <a:r>
              <a:rPr lang="en-US" dirty="0" smtClean="0"/>
              <a:t>e - grading</a:t>
            </a:r>
          </a:p>
          <a:p>
            <a:pPr marL="914400" lvl="1" indent="-457200">
              <a:buFont typeface="Wingdings" pitchFamily="2" charset="2"/>
              <a:buChar char="q"/>
            </a:pPr>
            <a:r>
              <a:rPr lang="en-US" dirty="0" smtClean="0"/>
              <a:t>Additional plantings – bathroom area, neighborhood </a:t>
            </a:r>
            <a:r>
              <a:rPr lang="en-US" dirty="0"/>
              <a:t>s</a:t>
            </a:r>
            <a:r>
              <a:rPr lang="en-US" dirty="0" smtClean="0"/>
              <a:t>creening</a:t>
            </a:r>
          </a:p>
          <a:p>
            <a:pPr marL="914400" lvl="2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4973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Landing</a:t>
            </a:r>
            <a:endParaRPr lang="en-US" dirty="0"/>
          </a:p>
        </p:txBody>
      </p:sp>
      <p:pic>
        <p:nvPicPr>
          <p:cNvPr id="11266" name="Picture 2" descr="C:\Users\Al Raimo.Al-THINK\Pictures\MPOC 2011\landing new glob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66674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Landing</a:t>
            </a:r>
            <a:endParaRPr lang="en-US" dirty="0"/>
          </a:p>
        </p:txBody>
      </p:sp>
      <p:pic>
        <p:nvPicPr>
          <p:cNvPr id="12290" name="Picture 2" descr="C:\Users\Al Raimo.Al-THINK\Pictures\MPOC 2011\landing stone edging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446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MPOC and BCA </a:t>
            </a:r>
            <a:br>
              <a:rPr lang="en-US" dirty="0" smtClean="0"/>
            </a:br>
            <a:r>
              <a:rPr lang="en-US" dirty="0" smtClean="0"/>
              <a:t>Projects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00050" lvl="1" indent="0">
              <a:buNone/>
            </a:pPr>
            <a:r>
              <a:rPr lang="en-US" dirty="0" smtClean="0"/>
              <a:t>1. </a:t>
            </a:r>
            <a:r>
              <a:rPr lang="en-US" dirty="0"/>
              <a:t>New Logo /Branding </a:t>
            </a:r>
            <a:r>
              <a:rPr lang="en-US" dirty="0" smtClean="0"/>
              <a:t> - Marketing</a:t>
            </a:r>
          </a:p>
          <a:p>
            <a:pPr marL="400050" lvl="1" indent="0">
              <a:buNone/>
            </a:pPr>
            <a:r>
              <a:rPr lang="en-US" dirty="0" smtClean="0"/>
              <a:t>2. Directional </a:t>
            </a:r>
            <a:r>
              <a:rPr lang="en-US" dirty="0"/>
              <a:t>Signs </a:t>
            </a:r>
            <a:r>
              <a:rPr lang="en-US" dirty="0" smtClean="0"/>
              <a:t>- Marketing</a:t>
            </a:r>
            <a:endParaRPr lang="en-US" dirty="0"/>
          </a:p>
          <a:p>
            <a:pPr marL="400050" lvl="1" indent="0">
              <a:buNone/>
            </a:pPr>
            <a:r>
              <a:rPr lang="en-US" dirty="0" smtClean="0"/>
              <a:t>3. </a:t>
            </a:r>
            <a:r>
              <a:rPr lang="en-US" dirty="0"/>
              <a:t>Entrance </a:t>
            </a:r>
            <a:r>
              <a:rPr lang="en-US" dirty="0" smtClean="0"/>
              <a:t>Landscaping – Community Character</a:t>
            </a:r>
            <a:endParaRPr lang="en-US" dirty="0"/>
          </a:p>
          <a:p>
            <a:pPr marL="400050" lvl="1" indent="0">
              <a:buNone/>
            </a:pPr>
            <a:r>
              <a:rPr lang="en-US" dirty="0" smtClean="0"/>
              <a:t>4. </a:t>
            </a:r>
            <a:r>
              <a:rPr lang="en-US" dirty="0"/>
              <a:t>Community Clean Up </a:t>
            </a:r>
            <a:r>
              <a:rPr lang="en-US" dirty="0" smtClean="0"/>
              <a:t>Day - Activities</a:t>
            </a:r>
          </a:p>
          <a:p>
            <a:pPr marL="400050" lvl="1" indent="0">
              <a:buNone/>
            </a:pPr>
            <a:r>
              <a:rPr lang="en-US" dirty="0"/>
              <a:t>5</a:t>
            </a:r>
            <a:r>
              <a:rPr lang="en-US" dirty="0" smtClean="0"/>
              <a:t>. </a:t>
            </a:r>
            <a:r>
              <a:rPr lang="en-US" dirty="0"/>
              <a:t>The Landing </a:t>
            </a:r>
            <a:r>
              <a:rPr lang="en-US" dirty="0" smtClean="0"/>
              <a:t> - Natural Resources</a:t>
            </a:r>
            <a:endParaRPr lang="en-US" dirty="0"/>
          </a:p>
          <a:p>
            <a:pPr marL="400050" lvl="1" indent="0">
              <a:buNone/>
            </a:pPr>
            <a:r>
              <a:rPr lang="en-US" dirty="0" smtClean="0"/>
              <a:t>6. </a:t>
            </a:r>
            <a:r>
              <a:rPr lang="en-US" dirty="0" err="1"/>
              <a:t>Nuttree</a:t>
            </a:r>
            <a:r>
              <a:rPr lang="en-US" dirty="0"/>
              <a:t> </a:t>
            </a:r>
            <a:r>
              <a:rPr lang="en-US" dirty="0" smtClean="0"/>
              <a:t>Park – Natural Resources</a:t>
            </a:r>
            <a:br>
              <a:rPr lang="en-US" dirty="0" smtClean="0"/>
            </a:br>
            <a:r>
              <a:rPr lang="en-US" dirty="0" smtClean="0"/>
              <a:t>7. </a:t>
            </a:r>
            <a:r>
              <a:rPr lang="en-US" dirty="0"/>
              <a:t>North Beach Pocket </a:t>
            </a:r>
            <a:r>
              <a:rPr lang="en-US" dirty="0" smtClean="0"/>
              <a:t>Park - Facilities</a:t>
            </a:r>
            <a:endParaRPr lang="en-US" dirty="0"/>
          </a:p>
          <a:p>
            <a:pPr marL="400050" lvl="1" indent="0">
              <a:buNone/>
            </a:pPr>
            <a:r>
              <a:rPr lang="en-US" dirty="0" smtClean="0"/>
              <a:t>8. </a:t>
            </a:r>
            <a:r>
              <a:rPr lang="en-US" dirty="0"/>
              <a:t>Trail </a:t>
            </a:r>
            <a:r>
              <a:rPr lang="en-US" dirty="0" smtClean="0"/>
              <a:t>Review - Facilities</a:t>
            </a:r>
          </a:p>
          <a:p>
            <a:pPr marL="400050" lvl="1" indent="0">
              <a:buNone/>
            </a:pPr>
            <a:r>
              <a:rPr lang="en-US" dirty="0"/>
              <a:t>9</a:t>
            </a:r>
            <a:r>
              <a:rPr lang="en-US" dirty="0" smtClean="0"/>
              <a:t>. Cluster Mail Boxes - NRC</a:t>
            </a:r>
          </a:p>
          <a:p>
            <a:pPr marL="400050" lvl="1" indent="0">
              <a:buNone/>
            </a:pPr>
            <a:r>
              <a:rPr lang="en-US" dirty="0" smtClean="0"/>
              <a:t>10. </a:t>
            </a:r>
            <a:r>
              <a:rPr lang="en-US" dirty="0" err="1" smtClean="0"/>
              <a:t>Harbour</a:t>
            </a:r>
            <a:r>
              <a:rPr lang="en-US" dirty="0" smtClean="0"/>
              <a:t> Pointe Clubhouse - BCA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9508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Landing</a:t>
            </a:r>
            <a:endParaRPr lang="en-US" dirty="0"/>
          </a:p>
        </p:txBody>
      </p:sp>
      <p:pic>
        <p:nvPicPr>
          <p:cNvPr id="13314" name="Picture 2" descr="C:\Users\Al Raimo.Al-THINK\Pictures\MPOC 2011\landing plantings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2708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Landing</a:t>
            </a:r>
            <a:br>
              <a:rPr lang="en-US" dirty="0"/>
            </a:br>
            <a:r>
              <a:rPr lang="en-US" dirty="0"/>
              <a:t>Natural </a:t>
            </a:r>
            <a:r>
              <a:rPr lang="en-US" dirty="0" smtClean="0"/>
              <a:t>Resources Committee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BCA Maintenance Role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Painting bathroom (</a:t>
            </a:r>
            <a:r>
              <a:rPr lang="en-US" dirty="0" err="1" smtClean="0"/>
              <a:t>Brandermill</a:t>
            </a:r>
            <a:r>
              <a:rPr lang="en-US" dirty="0" smtClean="0"/>
              <a:t> Green)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Install boat </a:t>
            </a:r>
            <a:r>
              <a:rPr lang="en-US" dirty="0"/>
              <a:t>w</a:t>
            </a:r>
            <a:r>
              <a:rPr lang="en-US" dirty="0" smtClean="0"/>
              <a:t>ash </a:t>
            </a:r>
            <a:r>
              <a:rPr lang="en-US" dirty="0"/>
              <a:t>s</a:t>
            </a:r>
            <a:r>
              <a:rPr lang="en-US" dirty="0" smtClean="0"/>
              <a:t>tation - back side of bathroom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Install post and rope near path and water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Repair and replace bridge, resurface walking path near bridge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Replace all t - racks (from </a:t>
            </a:r>
            <a:r>
              <a:rPr lang="en-US" dirty="0"/>
              <a:t>t</a:t>
            </a:r>
            <a:r>
              <a:rPr lang="en-US" dirty="0" smtClean="0"/>
              <a:t>hree tier to two tier )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Secure driveway </a:t>
            </a:r>
            <a:r>
              <a:rPr lang="en-US" dirty="0"/>
              <a:t>e</a:t>
            </a:r>
            <a:r>
              <a:rPr lang="en-US" dirty="0" smtClean="0"/>
              <a:t>dging </a:t>
            </a:r>
            <a:r>
              <a:rPr lang="en-US" dirty="0"/>
              <a:t>s</a:t>
            </a:r>
            <a:r>
              <a:rPr lang="en-US" dirty="0" smtClean="0"/>
              <a:t>tone </a:t>
            </a:r>
            <a:r>
              <a:rPr lang="en-US" dirty="0"/>
              <a:t>w</a:t>
            </a:r>
            <a:r>
              <a:rPr lang="en-US" dirty="0" smtClean="0"/>
              <a:t>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2896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Landing</a:t>
            </a:r>
            <a:endParaRPr lang="en-US" dirty="0"/>
          </a:p>
        </p:txBody>
      </p:sp>
      <p:pic>
        <p:nvPicPr>
          <p:cNvPr id="14338" name="Picture 2" descr="C:\Users\Al Raimo.Al-THINK\Pictures\MPOC 2011\landing boat wash and paint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7971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Landing</a:t>
            </a:r>
            <a:endParaRPr lang="en-US" dirty="0"/>
          </a:p>
        </p:txBody>
      </p:sp>
      <p:pic>
        <p:nvPicPr>
          <p:cNvPr id="15362" name="Picture 2" descr="C:\Users\Al Raimo.Al-THINK\Pictures\MPOC 2011\landing bridge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55546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Nuttree</a:t>
            </a:r>
            <a:r>
              <a:rPr lang="en-US" dirty="0" smtClean="0"/>
              <a:t> Park Pavilion</a:t>
            </a:r>
            <a:br>
              <a:rPr lang="en-US" dirty="0" smtClean="0"/>
            </a:br>
            <a:r>
              <a:rPr lang="en-US" dirty="0" smtClean="0"/>
              <a:t>Natural Resources Committee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q"/>
            </a:pPr>
            <a:r>
              <a:rPr lang="en-US" dirty="0" smtClean="0"/>
              <a:t>Responding to feedback from user residents, Committee conceptualizes pavilion and location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Assistance from Architectural Review </a:t>
            </a:r>
            <a:r>
              <a:rPr lang="en-US" dirty="0" smtClean="0"/>
              <a:t>Board and </a:t>
            </a:r>
            <a:r>
              <a:rPr lang="en-US" dirty="0"/>
              <a:t>BCA </a:t>
            </a:r>
            <a:r>
              <a:rPr lang="en-US" dirty="0" smtClean="0"/>
              <a:t>staff </a:t>
            </a:r>
            <a:r>
              <a:rPr lang="en-US" dirty="0"/>
              <a:t>and </a:t>
            </a:r>
            <a:r>
              <a:rPr lang="en-US" dirty="0" smtClean="0"/>
              <a:t>Maintenance Department 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ARB assists in design </a:t>
            </a:r>
            <a:r>
              <a:rPr lang="en-US" dirty="0"/>
              <a:t>d</a:t>
            </a:r>
            <a:r>
              <a:rPr lang="en-US" dirty="0" smtClean="0"/>
              <a:t>evelopment and approves 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Staff works with county on permitting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BCA Maintenance completes construction (Painting </a:t>
            </a:r>
            <a:r>
              <a:rPr lang="en-US" dirty="0" err="1" smtClean="0"/>
              <a:t>Brandermill</a:t>
            </a:r>
            <a:r>
              <a:rPr lang="en-US" dirty="0" smtClean="0"/>
              <a:t> Green pending)</a:t>
            </a:r>
          </a:p>
          <a:p>
            <a:pPr>
              <a:buFont typeface="Wingdings" pitchFamily="2" charset="2"/>
              <a:buChar char="q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6269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Nuttree</a:t>
            </a:r>
            <a:r>
              <a:rPr lang="en-US" dirty="0" smtClean="0"/>
              <a:t> Park</a:t>
            </a:r>
            <a:br>
              <a:rPr lang="en-US" dirty="0" smtClean="0"/>
            </a:br>
            <a:r>
              <a:rPr lang="en-US" dirty="0" smtClean="0"/>
              <a:t>Pavilion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2531" name="Picture 3" descr="C:\Users\Al Raimo.Al-THINK\Pictures\MPOC 2011\Nuttree park pavili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24000"/>
            <a:ext cx="5699760" cy="4579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3953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North Beach Pocket Park</a:t>
            </a:r>
            <a:br>
              <a:rPr lang="en-US" dirty="0" smtClean="0"/>
            </a:br>
            <a:r>
              <a:rPr lang="en-US" dirty="0" smtClean="0"/>
              <a:t>Facilities Committee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Design picnic </a:t>
            </a:r>
            <a:r>
              <a:rPr lang="en-US" dirty="0"/>
              <a:t>a</a:t>
            </a:r>
            <a:r>
              <a:rPr lang="en-US" dirty="0" smtClean="0"/>
              <a:t>rea</a:t>
            </a:r>
          </a:p>
          <a:p>
            <a:r>
              <a:rPr lang="en-US" dirty="0" smtClean="0"/>
              <a:t>Gather volunteers for mulch </a:t>
            </a:r>
            <a:r>
              <a:rPr lang="en-US" dirty="0"/>
              <a:t>s</a:t>
            </a:r>
            <a:r>
              <a:rPr lang="en-US" dirty="0" smtClean="0"/>
              <a:t>preading</a:t>
            </a:r>
          </a:p>
          <a:p>
            <a:r>
              <a:rPr lang="en-US" dirty="0" smtClean="0"/>
              <a:t>Review and recommend </a:t>
            </a:r>
            <a:r>
              <a:rPr lang="en-US" dirty="0"/>
              <a:t>p</a:t>
            </a:r>
            <a:r>
              <a:rPr lang="en-US" dirty="0" smtClean="0"/>
              <a:t>ark </a:t>
            </a:r>
            <a:r>
              <a:rPr lang="en-US" dirty="0"/>
              <a:t>e</a:t>
            </a:r>
            <a:r>
              <a:rPr lang="en-US" dirty="0" smtClean="0"/>
              <a:t>ntrance </a:t>
            </a:r>
            <a:r>
              <a:rPr lang="en-US" dirty="0"/>
              <a:t>s</a:t>
            </a:r>
            <a:r>
              <a:rPr lang="en-US" dirty="0" smtClean="0"/>
              <a:t>ignage (pending)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BCA Master Gardener and BCA Maintenance add assistance</a:t>
            </a:r>
          </a:p>
          <a:p>
            <a:pPr lvl="2">
              <a:buFont typeface="Wingdings" pitchFamily="2" charset="2"/>
              <a:buChar char="q"/>
            </a:pPr>
            <a:r>
              <a:rPr lang="en-US" dirty="0" smtClean="0"/>
              <a:t>Submit mitigation </a:t>
            </a:r>
            <a:r>
              <a:rPr lang="en-US" dirty="0"/>
              <a:t>p</a:t>
            </a:r>
            <a:r>
              <a:rPr lang="en-US" dirty="0" smtClean="0"/>
              <a:t>lans to county</a:t>
            </a:r>
          </a:p>
          <a:p>
            <a:pPr lvl="2">
              <a:buFont typeface="Wingdings" pitchFamily="2" charset="2"/>
              <a:buChar char="q"/>
            </a:pPr>
            <a:r>
              <a:rPr lang="en-US" dirty="0" smtClean="0"/>
              <a:t>Plant shrubs required to receive permit</a:t>
            </a:r>
          </a:p>
          <a:p>
            <a:pPr lvl="2">
              <a:buFont typeface="Wingdings" pitchFamily="2" charset="2"/>
              <a:buChar char="q"/>
            </a:pPr>
            <a:r>
              <a:rPr lang="en-US" dirty="0" smtClean="0"/>
              <a:t>Clear path and picnic area</a:t>
            </a:r>
          </a:p>
          <a:p>
            <a:pPr lvl="2">
              <a:buFont typeface="Wingdings" pitchFamily="2" charset="2"/>
              <a:buChar char="q"/>
            </a:pPr>
            <a:r>
              <a:rPr lang="en-US" dirty="0" smtClean="0"/>
              <a:t>Install </a:t>
            </a:r>
            <a:r>
              <a:rPr lang="en-US" dirty="0"/>
              <a:t>s</a:t>
            </a:r>
            <a:r>
              <a:rPr lang="en-US" dirty="0" smtClean="0"/>
              <a:t>plit </a:t>
            </a:r>
            <a:r>
              <a:rPr lang="en-US" dirty="0"/>
              <a:t>r</a:t>
            </a:r>
            <a:r>
              <a:rPr lang="en-US" dirty="0" smtClean="0"/>
              <a:t>ail fence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3399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North Beach Pocket Park</a:t>
            </a:r>
            <a:endParaRPr lang="en-US" dirty="0"/>
          </a:p>
        </p:txBody>
      </p:sp>
      <p:pic>
        <p:nvPicPr>
          <p:cNvPr id="16386" name="Picture 2" descr="C:\Users\Al Raimo.Al-THINK\Pictures\MPOC 2011\north bch entrance (1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55701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North Beach Pocket Park</a:t>
            </a:r>
            <a:endParaRPr lang="en-US" dirty="0"/>
          </a:p>
        </p:txBody>
      </p:sp>
      <p:pic>
        <p:nvPicPr>
          <p:cNvPr id="17410" name="Picture 2" descr="C:\Users\Al Raimo.Al-THINK\Pictures\MPOC 2011\north beach picnic (2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8539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Trail Review</a:t>
            </a:r>
            <a:br>
              <a:rPr lang="en-US" dirty="0" smtClean="0"/>
            </a:br>
            <a:r>
              <a:rPr lang="en-US" dirty="0" smtClean="0"/>
              <a:t>Facilities Committee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Committee members compare existing </a:t>
            </a:r>
            <a:r>
              <a:rPr lang="en-US" dirty="0" err="1" smtClean="0"/>
              <a:t>Brandermill</a:t>
            </a:r>
            <a:r>
              <a:rPr lang="en-US" dirty="0" smtClean="0"/>
              <a:t> map to actual </a:t>
            </a:r>
            <a:r>
              <a:rPr lang="en-US" dirty="0"/>
              <a:t>t</a:t>
            </a:r>
            <a:r>
              <a:rPr lang="en-US" dirty="0" smtClean="0"/>
              <a:t>rail </a:t>
            </a:r>
          </a:p>
          <a:p>
            <a:r>
              <a:rPr lang="en-US" dirty="0" smtClean="0"/>
              <a:t>Report findings to BCA for use by </a:t>
            </a:r>
            <a:br>
              <a:rPr lang="en-US" dirty="0" smtClean="0"/>
            </a:br>
            <a:r>
              <a:rPr lang="en-US" dirty="0" smtClean="0"/>
              <a:t>A. BCA Maintenance for repair work (on </a:t>
            </a:r>
            <a:r>
              <a:rPr lang="en-US" dirty="0"/>
              <a:t>g</a:t>
            </a:r>
            <a:r>
              <a:rPr lang="en-US" dirty="0" smtClean="0"/>
              <a:t>oing)</a:t>
            </a:r>
            <a:br>
              <a:rPr lang="en-US" dirty="0" smtClean="0"/>
            </a:br>
            <a:r>
              <a:rPr lang="en-US" dirty="0" smtClean="0"/>
              <a:t>B. BCA staff to update </a:t>
            </a:r>
            <a:r>
              <a:rPr lang="en-US" dirty="0"/>
              <a:t>m</a:t>
            </a:r>
            <a:r>
              <a:rPr lang="en-US" dirty="0" smtClean="0"/>
              <a:t>aps (in progress)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1839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New Logo/Branding -</a:t>
            </a:r>
            <a:br>
              <a:rPr lang="en-US" dirty="0" smtClean="0"/>
            </a:br>
            <a:r>
              <a:rPr lang="en-US" dirty="0" smtClean="0"/>
              <a:t>Marketing Committee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Waterfront Community – To be used on all new signs at entry points for </a:t>
            </a:r>
            <a:r>
              <a:rPr lang="en-US" dirty="0" err="1" smtClean="0"/>
              <a:t>Brandermill</a:t>
            </a:r>
            <a:endParaRPr lang="en-US" dirty="0" smtClean="0"/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Hull Street Sign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7167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828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Cluster Mail Boxes</a:t>
            </a:r>
            <a:br>
              <a:rPr lang="en-US" dirty="0" smtClean="0"/>
            </a:br>
            <a:r>
              <a:rPr lang="en-US" dirty="0" smtClean="0"/>
              <a:t>Neighborhood Residence Council (NRC) and ARB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97401"/>
            <a:ext cx="8229600" cy="4525963"/>
          </a:xfrm>
        </p:spPr>
        <p:txBody>
          <a:bodyPr/>
          <a:lstStyle/>
          <a:p>
            <a:r>
              <a:rPr lang="en-US" dirty="0" smtClean="0"/>
              <a:t>New </a:t>
            </a:r>
            <a:r>
              <a:rPr lang="en-US" dirty="0"/>
              <a:t>d</a:t>
            </a:r>
            <a:r>
              <a:rPr lang="en-US" dirty="0" smtClean="0"/>
              <a:t>esign for cluster boxes in multi family neighborhoods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NRC receives resident suggestions and feedback for design and implementation plans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ARB works with NRC and contractor in design development and approval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0351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Cluster Mail Boxes</a:t>
            </a:r>
            <a:endParaRPr lang="en-US" dirty="0"/>
          </a:p>
        </p:txBody>
      </p:sp>
      <p:pic>
        <p:nvPicPr>
          <p:cNvPr id="18434" name="Picture 2" descr="C:\Users\Al Raimo.Al-THINK\Pictures\MPOC 2011\cluster mailboxe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78743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Harbour</a:t>
            </a:r>
            <a:r>
              <a:rPr lang="en-US" dirty="0" smtClean="0"/>
              <a:t> Pointe Clubhouse interior upgrades – BCA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New carpet</a:t>
            </a:r>
          </a:p>
          <a:p>
            <a:r>
              <a:rPr lang="en-US" dirty="0" smtClean="0"/>
              <a:t>New kitchen tile flooring</a:t>
            </a:r>
          </a:p>
          <a:p>
            <a:r>
              <a:rPr lang="en-US" dirty="0" smtClean="0"/>
              <a:t>New counter tops</a:t>
            </a:r>
          </a:p>
          <a:p>
            <a:r>
              <a:rPr lang="en-US" dirty="0" smtClean="0"/>
              <a:t>New furniture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9225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Harbour</a:t>
            </a:r>
            <a:r>
              <a:rPr lang="en-US" dirty="0" smtClean="0"/>
              <a:t> Pointe Clubhouse </a:t>
            </a:r>
            <a:endParaRPr lang="en-US" dirty="0"/>
          </a:p>
        </p:txBody>
      </p:sp>
      <p:pic>
        <p:nvPicPr>
          <p:cNvPr id="19458" name="Picture 2" descr="C:\Users\Al Raimo.Al-THINK\Pictures\MPOC 2011\HPCH Furnitur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06386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Harbour</a:t>
            </a:r>
            <a:r>
              <a:rPr lang="en-US" dirty="0" smtClean="0"/>
              <a:t> Pointe Clubhouse</a:t>
            </a:r>
            <a:endParaRPr lang="en-US" dirty="0"/>
          </a:p>
        </p:txBody>
      </p:sp>
      <p:pic>
        <p:nvPicPr>
          <p:cNvPr id="20482" name="Picture 2" descr="C:\Users\Al Raimo.Al-THINK\Pictures\MPOC 2011\HPCH floor and counter top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36251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Logo/Branding</a:t>
            </a:r>
            <a:endParaRPr lang="en-US" dirty="0"/>
          </a:p>
        </p:txBody>
      </p:sp>
      <p:pic>
        <p:nvPicPr>
          <p:cNvPr id="21506" name="Picture 2" descr="C:\Users\Al Raimo.Al-THINK\Pictures\MPOC 2011\hull st sign new logo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5153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Directional Signage –</a:t>
            </a:r>
            <a:br>
              <a:rPr lang="en-US" dirty="0" smtClean="0"/>
            </a:br>
            <a:r>
              <a:rPr lang="en-US" dirty="0" smtClean="0"/>
              <a:t>Marketing and Community Character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Nine signs </a:t>
            </a:r>
            <a:r>
              <a:rPr lang="en-US" dirty="0"/>
              <a:t>r</a:t>
            </a:r>
            <a:r>
              <a:rPr lang="en-US" dirty="0" smtClean="0"/>
              <a:t>eplaced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Two on E. Boundary Terrace- BCA offices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Two on </a:t>
            </a:r>
            <a:r>
              <a:rPr lang="en-US" dirty="0" err="1" smtClean="0"/>
              <a:t>Millridge</a:t>
            </a:r>
            <a:r>
              <a:rPr lang="en-US" dirty="0" smtClean="0"/>
              <a:t> Parkway – near Sunday Park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Four on </a:t>
            </a:r>
            <a:r>
              <a:rPr lang="en-US" dirty="0" err="1" smtClean="0"/>
              <a:t>Brandermill</a:t>
            </a:r>
            <a:r>
              <a:rPr lang="en-US" dirty="0" smtClean="0"/>
              <a:t> Parkway north of </a:t>
            </a:r>
            <a:r>
              <a:rPr lang="en-US" dirty="0" err="1" smtClean="0"/>
              <a:t>Genito</a:t>
            </a:r>
            <a:endParaRPr lang="en-US" dirty="0" smtClean="0"/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One at </a:t>
            </a:r>
            <a:r>
              <a:rPr lang="en-US" dirty="0" err="1" smtClean="0"/>
              <a:t>Brandermill</a:t>
            </a:r>
            <a:r>
              <a:rPr lang="en-US" dirty="0" smtClean="0"/>
              <a:t> Parkway and </a:t>
            </a:r>
            <a:r>
              <a:rPr lang="en-US" dirty="0" err="1" smtClean="0"/>
              <a:t>Millridge</a:t>
            </a:r>
            <a:r>
              <a:rPr lang="en-US" dirty="0" smtClean="0"/>
              <a:t> Parkway, near Golf and Tennis Clubs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4475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North </a:t>
            </a:r>
            <a:r>
              <a:rPr lang="en-US" dirty="0" err="1" smtClean="0"/>
              <a:t>Brandermill</a:t>
            </a:r>
            <a:r>
              <a:rPr lang="en-US" dirty="0"/>
              <a:t> </a:t>
            </a:r>
            <a:r>
              <a:rPr lang="en-US" dirty="0" smtClean="0"/>
              <a:t>Parkway</a:t>
            </a:r>
            <a:endParaRPr lang="en-US" dirty="0"/>
          </a:p>
        </p:txBody>
      </p:sp>
      <p:pic>
        <p:nvPicPr>
          <p:cNvPr id="4098" name="Picture 2" descr="C:\Users\Al Raimo.Al-THINK\Pictures\MPOC 2011\Directional sign huntgate wood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11942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Sunday Park </a:t>
            </a:r>
            <a:br>
              <a:rPr lang="en-US" dirty="0" smtClean="0"/>
            </a:br>
            <a:r>
              <a:rPr lang="en-US" dirty="0" smtClean="0"/>
              <a:t>Loop Road</a:t>
            </a:r>
            <a:endParaRPr lang="en-US" dirty="0"/>
          </a:p>
        </p:txBody>
      </p:sp>
      <p:pic>
        <p:nvPicPr>
          <p:cNvPr id="5122" name="Picture 2" descr="C:\Users\Al Raimo.Al-THINK\Pictures\MPOC 2011\directional sign loop raod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37210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Entrance Landscaping – </a:t>
            </a:r>
            <a:br>
              <a:rPr lang="en-US" dirty="0" smtClean="0"/>
            </a:br>
            <a:r>
              <a:rPr lang="en-US" dirty="0" smtClean="0"/>
              <a:t>Community </a:t>
            </a:r>
            <a:r>
              <a:rPr lang="en-US" dirty="0" smtClean="0"/>
              <a:t>Character Committee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Five areas with enhanced landscaping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Hull Street and Old Hundred entrance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Old Hundred median </a:t>
            </a:r>
            <a:r>
              <a:rPr lang="en-US" dirty="0"/>
              <a:t>s</a:t>
            </a:r>
            <a:r>
              <a:rPr lang="en-US" dirty="0" smtClean="0"/>
              <a:t>trip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Old Hundred and </a:t>
            </a:r>
            <a:r>
              <a:rPr lang="en-US" dirty="0" err="1" smtClean="0"/>
              <a:t>Millridge</a:t>
            </a:r>
            <a:r>
              <a:rPr lang="en-US" dirty="0" smtClean="0"/>
              <a:t> Parkway 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err="1" smtClean="0"/>
              <a:t>Millridge</a:t>
            </a:r>
            <a:r>
              <a:rPr lang="en-US" dirty="0" smtClean="0"/>
              <a:t> Parkway Entrance islands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North entrance - </a:t>
            </a:r>
            <a:r>
              <a:rPr lang="en-US" dirty="0" err="1" smtClean="0"/>
              <a:t>Brandermill</a:t>
            </a:r>
            <a:r>
              <a:rPr lang="en-US" dirty="0" smtClean="0"/>
              <a:t> Woods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5704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Front Entrance Landscaping</a:t>
            </a:r>
            <a:endParaRPr lang="en-US" dirty="0"/>
          </a:p>
        </p:txBody>
      </p:sp>
      <p:pic>
        <p:nvPicPr>
          <p:cNvPr id="6146" name="Picture 2" descr="C:\Users\Al Raimo.Al-THINK\Pictures\MPOC 2011\front ent landscape 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7359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10278</TotalTime>
  <Words>578</Words>
  <Application>Microsoft Office PowerPoint</Application>
  <PresentationFormat>On-screen Show (4:3)</PresentationFormat>
  <Paragraphs>117</Paragraphs>
  <Slides>34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Brandermill Community Association Master Plan Committee and BCA 2011 Activity </vt:lpstr>
      <vt:lpstr>MPOC and BCA  Projects </vt:lpstr>
      <vt:lpstr>New Logo/Branding - Marketing Committee</vt:lpstr>
      <vt:lpstr>New Logo/Branding</vt:lpstr>
      <vt:lpstr>Directional Signage – Marketing and Community Character</vt:lpstr>
      <vt:lpstr>North Brandermill Parkway</vt:lpstr>
      <vt:lpstr>Sunday Park  Loop Road</vt:lpstr>
      <vt:lpstr>Entrance Landscaping –  Community Character Committee </vt:lpstr>
      <vt:lpstr>Front Entrance Landscaping</vt:lpstr>
      <vt:lpstr>Old Hundred Road median strip</vt:lpstr>
      <vt:lpstr>Old Hundred at Millridge Parkway</vt:lpstr>
      <vt:lpstr>Millridge Parkway entrance</vt:lpstr>
      <vt:lpstr> Brandermill Parkway North Entrance</vt:lpstr>
      <vt:lpstr>Community Clean Up Day Activities Committee</vt:lpstr>
      <vt:lpstr>Community Clean Up Day BAGSTER Pick Up</vt:lpstr>
      <vt:lpstr>Community Clean Up Day Waste Management Services</vt:lpstr>
      <vt:lpstr>The Landing Natural Resources - lead committee</vt:lpstr>
      <vt:lpstr>The Landing</vt:lpstr>
      <vt:lpstr>The Landing</vt:lpstr>
      <vt:lpstr>The Landing</vt:lpstr>
      <vt:lpstr>The Landing Natural Resources Committee</vt:lpstr>
      <vt:lpstr>The Landing</vt:lpstr>
      <vt:lpstr>The Landing</vt:lpstr>
      <vt:lpstr>Nuttree Park Pavilion Natural Resources Committee</vt:lpstr>
      <vt:lpstr>Nuttree Park Pavilion</vt:lpstr>
      <vt:lpstr>North Beach Pocket Park Facilities Committee</vt:lpstr>
      <vt:lpstr>North Beach Pocket Park</vt:lpstr>
      <vt:lpstr>North Beach Pocket Park</vt:lpstr>
      <vt:lpstr>Trail Review Facilities Committee</vt:lpstr>
      <vt:lpstr>Cluster Mail Boxes Neighborhood Residence Council (NRC) and ARB</vt:lpstr>
      <vt:lpstr>Cluster Mail Boxes</vt:lpstr>
      <vt:lpstr>Harbour Pointe Clubhouse interior upgrades – BCA </vt:lpstr>
      <vt:lpstr>Harbour Pointe Clubhouse </vt:lpstr>
      <vt:lpstr>Harbour Pointe Clubhouse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 Raimo</dc:creator>
  <cp:lastModifiedBy>Al Raimo</cp:lastModifiedBy>
  <cp:revision>40</cp:revision>
  <cp:lastPrinted>2012-01-31T15:37:24Z</cp:lastPrinted>
  <dcterms:created xsi:type="dcterms:W3CDTF">2012-01-23T14:09:33Z</dcterms:created>
  <dcterms:modified xsi:type="dcterms:W3CDTF">2012-01-31T17:02:48Z</dcterms:modified>
</cp:coreProperties>
</file>